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293" r:id="rId4"/>
    <p:sldId id="291" r:id="rId5"/>
    <p:sldId id="290" r:id="rId6"/>
    <p:sldId id="289" r:id="rId7"/>
    <p:sldId id="288" r:id="rId8"/>
    <p:sldId id="287" r:id="rId9"/>
    <p:sldId id="297" r:id="rId10"/>
    <p:sldId id="296" r:id="rId11"/>
    <p:sldId id="294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C1ABE-0D4F-4236-825F-609A5A032B7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46695-FEC7-412E-8A3B-C5FBB7C0D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5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D9BA-04B8-4704-8E6C-DAAD526E79AB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19B39-7363-496B-8F48-BFE3B15599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78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4F1B-834C-4BF9-8836-AA73789C207B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2E9EC-155E-40B1-B51F-2A582C8561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49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CA8B-06DE-4E1D-9CE1-35DCF27BEC08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391A-0038-4AF9-BC58-638F60EF5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15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48DC0-E303-4AFD-8F51-25D05F7D1E74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767E-DBF1-4A65-BFD7-25B52E45E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03C0-91B7-41C4-B566-E07782959BCC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544-6860-4C6D-BBC1-7E64C98F7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57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6E99C-2B97-4841-8A18-01B2BF91AA56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62C38-EFFA-4A36-AF8C-EEB273044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6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14A-E97E-4C1C-AA60-61ABA1021211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769E9-8CCB-4A70-B972-0F6B58248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39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83C2D-2C0F-4BC6-966A-09275748A96A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FC51-2900-4D07-B29A-D4332ED332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97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DB81B-E506-474F-9A4C-5090F70E34FE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FD25-CAE6-45A9-8944-AF84DC309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42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85B5-5C41-4546-BA87-7DC2830C5915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99DF1-F35C-477A-8A1C-706E23F47C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12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3009-0957-402A-84F3-2B8BDE54241B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3F28-E338-4E16-B491-DCB6ED7D7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4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B4770B-A2D6-4C55-8261-1D5441C16548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1F96AF-7BDC-47EA-8AD5-0863C1BEA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-3175" y="0"/>
            <a:ext cx="9147175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CMPS 3600 Operating Systems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878138" y="1381125"/>
            <a:ext cx="6248400" cy="2505075"/>
          </a:xfrm>
        </p:spPr>
        <p:txBody>
          <a:bodyPr anchor="ctr"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Friday September 17, 2020</a:t>
            </a:r>
          </a:p>
          <a:p>
            <a:pPr eaLnBrk="1" hangingPunct="1"/>
            <a:endParaRPr lang="en-US" altLang="en-US" sz="24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smtClean="0">
                <a:solidFill>
                  <a:schemeClr val="tx1"/>
                </a:solidFill>
              </a:rPr>
              <a:t>Background </a:t>
            </a:r>
            <a:r>
              <a:rPr lang="en-US" altLang="en-US" sz="2800" dirty="0" smtClean="0">
                <a:solidFill>
                  <a:schemeClr val="tx1"/>
                </a:solidFill>
              </a:rPr>
              <a:t>for Labs 3 and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4 – Shared Memory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Step 5: Detach from shared memory segment</a:t>
            </a:r>
          </a:p>
          <a:p>
            <a:pPr lvl="1" eaLnBrk="1" hangingPunct="1"/>
            <a:r>
              <a:rPr lang="en-US" altLang="en-US" sz="2400" dirty="0" err="1" smtClean="0"/>
              <a:t>shmdt</a:t>
            </a:r>
            <a:r>
              <a:rPr lang="en-US" altLang="en-US" sz="2400" dirty="0" smtClean="0"/>
              <a:t>(&lt;pointer&gt;);         </a:t>
            </a:r>
            <a:r>
              <a:rPr lang="en-US" altLang="en-US" dirty="0" smtClean="0"/>
              <a:t>such as</a:t>
            </a:r>
            <a:r>
              <a:rPr lang="en-US" altLang="en-US" sz="2400" dirty="0" smtClean="0"/>
              <a:t>         </a:t>
            </a:r>
            <a:r>
              <a:rPr lang="en-US" altLang="en-US" sz="2400" dirty="0" err="1" smtClean="0"/>
              <a:t>shmdt</a:t>
            </a:r>
            <a:r>
              <a:rPr lang="en-US" altLang="en-US" sz="2400" dirty="0" smtClean="0"/>
              <a:t>(shared);</a:t>
            </a:r>
          </a:p>
          <a:p>
            <a:pPr eaLnBrk="1" hangingPunct="1"/>
            <a:r>
              <a:rPr lang="en-US" altLang="en-US" dirty="0" smtClean="0"/>
              <a:t>Step 6: Delete shared memory segment</a:t>
            </a:r>
          </a:p>
          <a:p>
            <a:pPr lvl="1" eaLnBrk="1" hangingPunct="1"/>
            <a:r>
              <a:rPr lang="en-US" altLang="en-US" sz="2400" dirty="0" err="1" smtClean="0"/>
              <a:t>shmctl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shmid</a:t>
            </a:r>
            <a:r>
              <a:rPr lang="en-US" altLang="en-US" sz="2400" dirty="0" smtClean="0"/>
              <a:t>, IPC_RMID, 0);</a:t>
            </a:r>
          </a:p>
          <a:p>
            <a:pPr lvl="1" eaLnBrk="1" hangingPunct="1"/>
            <a:r>
              <a:rPr lang="en-US" altLang="en-US" dirty="0" smtClean="0"/>
              <a:t>Don’t forget this step, very important</a:t>
            </a:r>
          </a:p>
          <a:p>
            <a:pPr eaLnBrk="1" hangingPunct="1"/>
            <a:r>
              <a:rPr lang="en-US" altLang="en-US" dirty="0" smtClean="0"/>
              <a:t>Command-line controls</a:t>
            </a:r>
          </a:p>
          <a:p>
            <a:pPr lvl="1" eaLnBrk="1" hangingPunct="1"/>
            <a:r>
              <a:rPr lang="en-US" altLang="en-US" dirty="0" smtClean="0"/>
              <a:t>List shared memory segments: </a:t>
            </a:r>
            <a:r>
              <a:rPr lang="en-US" altLang="en-US" dirty="0" err="1"/>
              <a:t>ipcs</a:t>
            </a:r>
            <a:r>
              <a:rPr lang="en-US" altLang="en-US" dirty="0"/>
              <a:t> </a:t>
            </a:r>
            <a:r>
              <a:rPr lang="en-US" altLang="en-US" dirty="0" smtClean="0"/>
              <a:t>–m</a:t>
            </a:r>
          </a:p>
          <a:p>
            <a:pPr lvl="1" eaLnBrk="1" hangingPunct="1"/>
            <a:r>
              <a:rPr lang="en-US" altLang="en-US" dirty="0" smtClean="0"/>
              <a:t>Remove shared memory segment: </a:t>
            </a:r>
            <a:r>
              <a:rPr lang="en-US" altLang="en-US" dirty="0" err="1" smtClean="0"/>
              <a:t>ipcrm</a:t>
            </a:r>
            <a:r>
              <a:rPr lang="en-US" altLang="en-US" dirty="0" smtClean="0"/>
              <a:t> –m &lt;id&gt;</a:t>
            </a:r>
          </a:p>
          <a:p>
            <a:pPr lvl="2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67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4 – Shared Memory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Demo of code on Odin</a:t>
            </a:r>
          </a:p>
          <a:p>
            <a:pPr eaLnBrk="1" hangingPunct="1"/>
            <a:r>
              <a:rPr lang="en-US" altLang="en-US" dirty="0" err="1" smtClean="0"/>
              <a:t>strace</a:t>
            </a:r>
            <a:r>
              <a:rPr lang="en-US" altLang="en-US" dirty="0" smtClean="0"/>
              <a:t> commands useful in this lab:</a:t>
            </a:r>
          </a:p>
          <a:p>
            <a:pPr lvl="1" eaLnBrk="1" hangingPunct="1"/>
            <a:r>
              <a:rPr lang="en-US" altLang="en-US" dirty="0" err="1"/>
              <a:t>strace</a:t>
            </a:r>
            <a:r>
              <a:rPr lang="en-US" altLang="en-US" dirty="0"/>
              <a:t> –f ./lab04 2&gt; err</a:t>
            </a:r>
          </a:p>
          <a:p>
            <a:pPr lvl="1" eaLnBrk="1" hangingPunct="1"/>
            <a:r>
              <a:rPr lang="en-US" altLang="en-US" dirty="0" err="1" smtClean="0"/>
              <a:t>strace</a:t>
            </a:r>
            <a:r>
              <a:rPr lang="en-US" altLang="en-US" dirty="0" smtClean="0"/>
              <a:t> –e trace=</a:t>
            </a:r>
            <a:r>
              <a:rPr lang="en-US" altLang="en-US" dirty="0" err="1" smtClean="0"/>
              <a:t>ipc</a:t>
            </a:r>
            <a:r>
              <a:rPr lang="en-US" altLang="en-US" dirty="0" smtClean="0"/>
              <a:t> –f ./lab04 2&gt; err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0" y="3429000"/>
            <a:ext cx="5867400" cy="23923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shmget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(0x11020149, 4, IPC_CREAT|0666)   = 17563651</a:t>
            </a:r>
          </a:p>
          <a:p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shmat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(17563651, NULL, 0)                = 0x7f8eeea0f000</a:t>
            </a:r>
          </a:p>
          <a:p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strace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: Process 15805 attached</a:t>
            </a:r>
          </a:p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pid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 15805] </a:t>
            </a:r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shmdt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(0x7f8eeea0f000)       = 0</a:t>
            </a:r>
          </a:p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pid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 15805] +++ exited with 0 +++</a:t>
            </a:r>
          </a:p>
          <a:p>
            <a:r>
              <a:rPr lang="it-IT" sz="1400" dirty="0">
                <a:solidFill>
                  <a:schemeClr val="bg1">
                    <a:lumMod val="85000"/>
                  </a:schemeClr>
                </a:solidFill>
              </a:rPr>
              <a:t>--- SIGCHLD {si_signo=SIGCHLD, si_code=CLD_EXITED, si_pid=15805, si_uid=1001, si_status=0, si_utime=267, si_stime=0} ---</a:t>
            </a:r>
          </a:p>
          <a:p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shmdt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(0x7f8eeea0f000)                   = 0</a:t>
            </a:r>
          </a:p>
          <a:p>
            <a:r>
              <a:rPr lang="en-US" sz="1400" dirty="0" err="1">
                <a:solidFill>
                  <a:schemeClr val="bg1">
                    <a:lumMod val="85000"/>
                  </a:schemeClr>
                </a:solidFill>
              </a:rPr>
              <a:t>shmctl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(17563651, IPC_RMID, NULL)        = 0</a:t>
            </a:r>
          </a:p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+++ exited with 0 +++</a:t>
            </a:r>
          </a:p>
        </p:txBody>
      </p:sp>
    </p:spTree>
    <p:extLst>
      <p:ext uri="{BB962C8B-B14F-4D97-AF65-F5344CB8AC3E}">
        <p14:creationId xmlns:p14="http://schemas.microsoft.com/office/powerpoint/2010/main" val="39595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bg1"/>
                </a:solidFill>
              </a:rPr>
              <a:t>Question &amp; Answer</a:t>
            </a:r>
            <a:endParaRPr lang="en-US" altLang="en-US" sz="3600" dirty="0" smtClean="0">
              <a:solidFill>
                <a:schemeClr val="bg1"/>
              </a:solidFill>
            </a:endParaRP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en-US" altLang="en-US" dirty="0"/>
              <a:t>Questions?</a:t>
            </a:r>
          </a:p>
          <a:p>
            <a:pPr marL="0" indent="0" algn="ctr" eaLnBrk="1" hangingPunct="1">
              <a:buNone/>
            </a:pPr>
            <a:endParaRPr lang="en-US" altLang="en-US" dirty="0"/>
          </a:p>
          <a:p>
            <a:pPr marL="0" indent="0" algn="ctr" eaLnBrk="1" hangingPunct="1">
              <a:buNone/>
            </a:pPr>
            <a:r>
              <a:rPr lang="en-US" altLang="en-US" dirty="0"/>
              <a:t>Use the Chat box and/or Raise Your Hand feature to ask </a:t>
            </a:r>
            <a:r>
              <a:rPr lang="en-US" altLang="en-US" dirty="0" smtClean="0"/>
              <a:t>questions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40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772186"/>
              </p:ext>
            </p:extLst>
          </p:nvPr>
        </p:nvGraphicFramePr>
        <p:xfrm>
          <a:off x="457200" y="1219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1209072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816600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6816279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Odin Signal Numbers</a:t>
                      </a:r>
                      <a:r>
                        <a:rPr lang="en-US" baseline="0" dirty="0" smtClean="0"/>
                        <a:t> (from #include &lt;bits/</a:t>
                      </a:r>
                      <a:r>
                        <a:rPr lang="en-US" baseline="0" dirty="0" err="1" smtClean="0"/>
                        <a:t>signum.h</a:t>
                      </a:r>
                      <a:r>
                        <a:rPr lang="en-US" baseline="0" dirty="0" smtClean="0"/>
                        <a:t>&gt;)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06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       &lt;reserved&gt;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      SIGSEGV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     SIGTTOU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17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       SIGHUP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     SIGUSR2 (historic</a:t>
                      </a:r>
                      <a:r>
                        <a:rPr lang="en-US" baseline="0" dirty="0" smtClean="0"/>
                        <a:t> 31)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     SIGURG (historic</a:t>
                      </a:r>
                      <a:r>
                        <a:rPr lang="en-US" baseline="0" dirty="0" smtClean="0"/>
                        <a:t> 16)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8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       SIGINT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     SIGPIPE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     SIGXCPU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80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       SIGQUIT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     SIGALRM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     SIGXFSZ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62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       SIGILL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     SIGTERM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     SIGVTALRM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92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        SIGTRAP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     SIGSTKFLT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      SIGPROF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503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        SIGABRT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     SIGCHLD (historic 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      SIGWINCH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9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        SIGBUS (historic</a:t>
                      </a:r>
                      <a:r>
                        <a:rPr lang="en-US" baseline="0" dirty="0" smtClean="0"/>
                        <a:t> 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     SIGCONT (historic 19)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      SIGPOLL (historic 23)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86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/>
                        <a:t>8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dirty="0" smtClean="0"/>
                        <a:t>      SIGFPE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     SIGSTOP (historic 17)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r>
                        <a:rPr lang="en-US" baseline="0" dirty="0" smtClean="0"/>
                        <a:t>      </a:t>
                      </a:r>
                      <a:r>
                        <a:rPr lang="en-US" dirty="0" smtClean="0"/>
                        <a:t>SIGPWR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54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        SIGKILL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     SIGTSTP (historic 18)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      SIGSYS (historic</a:t>
                      </a:r>
                      <a:r>
                        <a:rPr lang="en-US" baseline="0" dirty="0" smtClean="0"/>
                        <a:t> 12)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47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      SIGUSR1 (historic 30)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     SIGTTIN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32+    Real</a:t>
                      </a:r>
                      <a:r>
                        <a:rPr lang="en-US" baseline="0" dirty="0" smtClean="0"/>
                        <a:t> time signals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08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4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353457"/>
              </p:ext>
            </p:extLst>
          </p:nvPr>
        </p:nvGraphicFramePr>
        <p:xfrm>
          <a:off x="457200" y="1219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1209072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816600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6816279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Odin Signal Meaning</a:t>
                      </a:r>
                      <a:r>
                        <a:rPr lang="en-US" baseline="0" dirty="0" smtClean="0"/>
                        <a:t> (from #include &lt;bits/</a:t>
                      </a:r>
                      <a:r>
                        <a:rPr lang="en-US" baseline="0" dirty="0" err="1" smtClean="0"/>
                        <a:t>signum.h</a:t>
                      </a:r>
                      <a:r>
                        <a:rPr lang="en-US" baseline="0" dirty="0" smtClean="0"/>
                        <a:t>&gt;)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06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&lt;reserved&gt;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SEGV – Segmentation</a:t>
                      </a:r>
                      <a:r>
                        <a:rPr lang="en-US" baseline="0" dirty="0" smtClean="0"/>
                        <a:t> fault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TTOU</a:t>
                      </a:r>
                      <a:r>
                        <a:rPr lang="en-US" baseline="0" dirty="0" smtClean="0"/>
                        <a:t> – Write to terminal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17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HUP – Hang-up /</a:t>
                      </a:r>
                      <a:r>
                        <a:rPr lang="en-US" baseline="0" dirty="0" smtClean="0"/>
                        <a:t> Reload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USR2 – User-defined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URG – Urgent data avail.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08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 – Interactive attention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PIPE – Broken pipe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XCPU – CPU time exceeded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80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QUIT – Quit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ALRM – Alarm</a:t>
                      </a:r>
                      <a:r>
                        <a:rPr lang="en-US" baseline="0" dirty="0" smtClean="0"/>
                        <a:t> clock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XFSZ – File size exceeded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62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ILL – Illegal</a:t>
                      </a:r>
                      <a:r>
                        <a:rPr lang="en-US" baseline="0" dirty="0" smtClean="0"/>
                        <a:t> 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 – Request to quit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VTALRM – Virtual</a:t>
                      </a:r>
                      <a:r>
                        <a:rPr lang="en-US" baseline="0" dirty="0" smtClean="0"/>
                        <a:t> alarm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92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TRAP –</a:t>
                      </a:r>
                      <a:r>
                        <a:rPr lang="en-US" baseline="0" dirty="0" smtClean="0"/>
                        <a:t> Trace / Breakpoint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STKFLT – Stack</a:t>
                      </a:r>
                      <a:r>
                        <a:rPr lang="en-US" baseline="0" dirty="0" smtClean="0"/>
                        <a:t> fault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 – Profiling timer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503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ABRT – Abnormal termin.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CHLD – Child terminated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WINCH – Window size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9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 – Bus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 –</a:t>
                      </a:r>
                      <a:r>
                        <a:rPr lang="en-US" baseline="0" dirty="0" smtClean="0"/>
                        <a:t> Continue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POLL – Pollable event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86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/>
                        <a:t>FPE – Math exception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STOP – Stop (unblockable)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PWR – Power failure soon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54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KILL – Process must</a:t>
                      </a:r>
                      <a:r>
                        <a:rPr lang="en-US" baseline="0" dirty="0" smtClean="0"/>
                        <a:t> quit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TSTP – Keyboard</a:t>
                      </a:r>
                      <a:r>
                        <a:rPr lang="en-US" baseline="0" dirty="0" smtClean="0"/>
                        <a:t> stop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 – Bad system call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47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USR1 – User-defined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TTIN – Read from terminal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 signals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08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2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 Masks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Bitmap to tell OS how to handle signals</a:t>
            </a:r>
            <a:endParaRPr lang="en-US" altLang="en-US" sz="2400" dirty="0"/>
          </a:p>
          <a:p>
            <a:pPr lvl="1" eaLnBrk="1" hangingPunct="1"/>
            <a:r>
              <a:rPr lang="en-US" altLang="en-US" dirty="0" smtClean="0"/>
              <a:t>Each position corresponds to a signal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Each position can be “Set” or “Unset” 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Some signals are not blockable, so the mask is ignored for those positions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89333"/>
              </p:ext>
            </p:extLst>
          </p:nvPr>
        </p:nvGraphicFramePr>
        <p:xfrm>
          <a:off x="642949" y="3886200"/>
          <a:ext cx="7848576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68">
                  <a:extLst>
                    <a:ext uri="{9D8B030D-6E8A-4147-A177-3AD203B41FA5}">
                      <a16:colId xmlns:a16="http://schemas.microsoft.com/office/drawing/2014/main" val="126858733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6286840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3012821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5135958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21303368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64469785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7710357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4005441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74161038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91475963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82172947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49769990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88712451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3472173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74751704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64296685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88802428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9151020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411184825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27154035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7831995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07018541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814031710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99680993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42705240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566061880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69409905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19990799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37256460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841724313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22543473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86652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63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27834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75068"/>
              </p:ext>
            </p:extLst>
          </p:nvPr>
        </p:nvGraphicFramePr>
        <p:xfrm>
          <a:off x="642949" y="2392676"/>
          <a:ext cx="7848576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68">
                  <a:extLst>
                    <a:ext uri="{9D8B030D-6E8A-4147-A177-3AD203B41FA5}">
                      <a16:colId xmlns:a16="http://schemas.microsoft.com/office/drawing/2014/main" val="126858733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6286840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3012821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5135958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21303368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64469785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7710357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4005441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74161038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91475963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82172947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497699907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88712451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3472173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74751704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364296685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88802428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91510206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411184825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271540352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7831995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070185418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814031710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99680993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42705240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566061880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69409905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199907999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2372564604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841724313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1422543473"/>
                    </a:ext>
                  </a:extLst>
                </a:gridCol>
                <a:gridCol w="245268">
                  <a:extLst>
                    <a:ext uri="{9D8B030D-6E8A-4147-A177-3AD203B41FA5}">
                      <a16:colId xmlns:a16="http://schemas.microsoft.com/office/drawing/2014/main" val="3986652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63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278347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61979" y="290409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SIGKILL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8895089">
            <a:off x="5762079" y="2901406"/>
            <a:ext cx="381000" cy="11918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1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 Masks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Functions to manipulate masks:</a:t>
            </a:r>
          </a:p>
          <a:p>
            <a:pPr lvl="1" eaLnBrk="1" hangingPunct="1"/>
            <a:r>
              <a:rPr lang="en-US" altLang="en-US" dirty="0" err="1" smtClean="0"/>
              <a:t>sigfillset</a:t>
            </a:r>
            <a:r>
              <a:rPr lang="en-US" altLang="en-US" dirty="0" smtClean="0"/>
              <a:t>(): “set” all positions</a:t>
            </a:r>
          </a:p>
          <a:p>
            <a:pPr lvl="1" eaLnBrk="1" hangingPunct="1"/>
            <a:r>
              <a:rPr lang="en-US" altLang="en-US" dirty="0" err="1" smtClean="0"/>
              <a:t>sigemptyset</a:t>
            </a:r>
            <a:r>
              <a:rPr lang="en-US" altLang="en-US" dirty="0" smtClean="0"/>
              <a:t>(): “unset” all positions</a:t>
            </a:r>
          </a:p>
          <a:p>
            <a:pPr lvl="1" eaLnBrk="1" hangingPunct="1"/>
            <a:r>
              <a:rPr lang="en-US" altLang="en-US" dirty="0" err="1" smtClean="0"/>
              <a:t>sigaddset</a:t>
            </a:r>
            <a:r>
              <a:rPr lang="en-US" altLang="en-US" dirty="0" smtClean="0"/>
              <a:t>(): “set” one specific signal position</a:t>
            </a:r>
          </a:p>
          <a:p>
            <a:pPr lvl="1" eaLnBrk="1" hangingPunct="1"/>
            <a:r>
              <a:rPr lang="en-US" altLang="en-US" dirty="0" err="1" smtClean="0"/>
              <a:t>sigdelset</a:t>
            </a:r>
            <a:r>
              <a:rPr lang="en-US" altLang="en-US" dirty="0" smtClean="0"/>
              <a:t>(): “unset” one specific signal position</a:t>
            </a:r>
          </a:p>
          <a:p>
            <a:pPr eaLnBrk="1" hangingPunct="1"/>
            <a:r>
              <a:rPr lang="en-US" altLang="en-US" dirty="0" smtClean="0"/>
              <a:t>Man pages express this as a set</a:t>
            </a:r>
          </a:p>
          <a:p>
            <a:pPr lvl="1" eaLnBrk="1" hangingPunct="1"/>
            <a:r>
              <a:rPr lang="en-US" altLang="en-US" dirty="0" smtClean="0"/>
              <a:t>Set positions are members of the set</a:t>
            </a:r>
          </a:p>
          <a:p>
            <a:pPr lvl="1" eaLnBrk="1" hangingPunct="1"/>
            <a:r>
              <a:rPr lang="en-US" altLang="en-US" dirty="0" smtClean="0"/>
              <a:t>Unset positions are not members of the set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87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 Masks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/>
              <a:t>First </a:t>
            </a:r>
            <a:r>
              <a:rPr lang="en-US" altLang="en-US" dirty="0" err="1"/>
              <a:t>arg</a:t>
            </a:r>
            <a:r>
              <a:rPr lang="en-US" altLang="en-US" dirty="0"/>
              <a:t> of </a:t>
            </a:r>
            <a:r>
              <a:rPr lang="en-US" altLang="en-US" dirty="0" err="1"/>
              <a:t>sigprocmask</a:t>
            </a:r>
            <a:r>
              <a:rPr lang="en-US" altLang="en-US" dirty="0"/>
              <a:t>() says how to apply</a:t>
            </a:r>
          </a:p>
          <a:p>
            <a:pPr lvl="1" eaLnBrk="1" hangingPunct="1"/>
            <a:r>
              <a:rPr lang="en-US" altLang="en-US" dirty="0"/>
              <a:t>SIG_BLOCK: all “set” positions are </a:t>
            </a:r>
            <a:r>
              <a:rPr lang="en-US" altLang="en-US" dirty="0" smtClean="0"/>
              <a:t>blocked</a:t>
            </a:r>
          </a:p>
          <a:p>
            <a:pPr lvl="2" eaLnBrk="1" hangingPunct="1"/>
            <a:r>
              <a:rPr lang="en-US" altLang="en-US" dirty="0" smtClean="0"/>
              <a:t>Previously blocked signals are preserved</a:t>
            </a:r>
          </a:p>
          <a:p>
            <a:pPr lvl="1" eaLnBrk="1" hangingPunct="1"/>
            <a:r>
              <a:rPr lang="en-US" altLang="en-US" dirty="0" smtClean="0"/>
              <a:t>SIG_UNBLOCK</a:t>
            </a:r>
            <a:r>
              <a:rPr lang="en-US" altLang="en-US" dirty="0"/>
              <a:t>: all “set” positions are </a:t>
            </a:r>
            <a:r>
              <a:rPr lang="en-US" altLang="en-US" dirty="0" smtClean="0"/>
              <a:t>unblocked</a:t>
            </a:r>
          </a:p>
          <a:p>
            <a:pPr lvl="1" eaLnBrk="1" hangingPunct="1"/>
            <a:r>
              <a:rPr lang="en-US" altLang="en-US" dirty="0" smtClean="0"/>
              <a:t>SIG_SETMASK: update mask to given mask</a:t>
            </a:r>
          </a:p>
          <a:p>
            <a:pPr eaLnBrk="1" hangingPunct="1"/>
            <a:r>
              <a:rPr lang="en-US" altLang="en-US" dirty="0" err="1" smtClean="0"/>
              <a:t>sigsuspend</a:t>
            </a:r>
            <a:r>
              <a:rPr lang="en-US" altLang="en-US" dirty="0" smtClean="0"/>
              <a:t>() temporarily updates the mask</a:t>
            </a:r>
          </a:p>
          <a:p>
            <a:pPr lvl="1" eaLnBrk="1" hangingPunct="1"/>
            <a:r>
              <a:rPr lang="en-US" altLang="en-US" dirty="0" smtClean="0"/>
              <a:t>Goes into Sleep / Suspend state to wait for signal</a:t>
            </a:r>
          </a:p>
          <a:p>
            <a:pPr lvl="1" eaLnBrk="1" hangingPunct="1"/>
            <a:r>
              <a:rPr lang="en-US" altLang="en-US" dirty="0" smtClean="0"/>
              <a:t>Restores original mask when it exits Sleep state</a:t>
            </a:r>
          </a:p>
          <a:p>
            <a:pPr lvl="1" eaLnBrk="1" hangingPunct="1"/>
            <a:r>
              <a:rPr lang="en-US" altLang="en-US" dirty="0" smtClean="0"/>
              <a:t>Cannot ignore SIGKILL or SIGSTOP</a:t>
            </a:r>
          </a:p>
        </p:txBody>
      </p:sp>
    </p:spTree>
    <p:extLst>
      <p:ext uri="{BB962C8B-B14F-4D97-AF65-F5344CB8AC3E}">
        <p14:creationId xmlns:p14="http://schemas.microsoft.com/office/powerpoint/2010/main" val="134668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3 – Signal Handlers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Function(s) that handle one or more signals</a:t>
            </a:r>
          </a:p>
          <a:p>
            <a:pPr lvl="1" eaLnBrk="1" hangingPunct="1"/>
            <a:r>
              <a:rPr lang="en-US" altLang="en-US" dirty="0" smtClean="0"/>
              <a:t>OS has default signal handlers</a:t>
            </a:r>
          </a:p>
          <a:p>
            <a:pPr lvl="1" eaLnBrk="1" hangingPunct="1"/>
            <a:r>
              <a:rPr lang="en-US" altLang="en-US" dirty="0" smtClean="0"/>
              <a:t>User-defined signal handlers are void functions that take one integer </a:t>
            </a:r>
            <a:r>
              <a:rPr lang="en-US" altLang="en-US" smtClean="0"/>
              <a:t>(for now) </a:t>
            </a:r>
            <a:r>
              <a:rPr lang="en-US" altLang="en-US" dirty="0" smtClean="0"/>
              <a:t>as a parameter</a:t>
            </a:r>
          </a:p>
          <a:p>
            <a:pPr eaLnBrk="1" hangingPunct="1"/>
            <a:r>
              <a:rPr lang="en-US" altLang="en-US" dirty="0" err="1" smtClean="0"/>
              <a:t>sigaction</a:t>
            </a:r>
            <a:r>
              <a:rPr lang="en-US" altLang="en-US" dirty="0" smtClean="0"/>
              <a:t> data structure: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886200"/>
            <a:ext cx="533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 {</a:t>
            </a:r>
          </a:p>
          <a:p>
            <a:r>
              <a:rPr lang="en-US" dirty="0"/>
              <a:t> </a:t>
            </a:r>
            <a:r>
              <a:rPr lang="en-US" dirty="0" smtClean="0"/>
              <a:t>       void        (*</a:t>
            </a:r>
            <a:r>
              <a:rPr lang="en-US" dirty="0" err="1" smtClean="0"/>
              <a:t>sa_handler</a:t>
            </a:r>
            <a:r>
              <a:rPr lang="en-US" dirty="0" smtClean="0"/>
              <a:t>) (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      void        (*</a:t>
            </a:r>
            <a:r>
              <a:rPr lang="en-US" dirty="0" err="1" smtClean="0"/>
              <a:t>sa_sigaction</a:t>
            </a:r>
            <a:r>
              <a:rPr lang="en-US" dirty="0" smtClean="0"/>
              <a:t>) 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siginfo_t</a:t>
            </a:r>
            <a:r>
              <a:rPr lang="en-US" dirty="0" smtClean="0"/>
              <a:t> *, void *);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sigset_t</a:t>
            </a:r>
            <a:r>
              <a:rPr lang="en-US" dirty="0" smtClean="0"/>
              <a:t>     </a:t>
            </a:r>
            <a:r>
              <a:rPr lang="en-US" dirty="0" err="1" smtClean="0"/>
              <a:t>sa_mask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             </a:t>
            </a:r>
            <a:r>
              <a:rPr lang="en-US" dirty="0" err="1" smtClean="0"/>
              <a:t>sa_flags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    void        (*</a:t>
            </a:r>
            <a:r>
              <a:rPr lang="en-US" dirty="0" err="1" smtClean="0"/>
              <a:t>sa_restorer</a:t>
            </a:r>
            <a:r>
              <a:rPr lang="en-US" dirty="0" smtClean="0"/>
              <a:t>) (void);</a:t>
            </a:r>
          </a:p>
          <a:p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9614182">
            <a:off x="4403406" y="4137176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92244" y="384404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 pointer to handler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4382644" y="4825662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1775" y="4717196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 mask while in handler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11483361">
            <a:off x="4373274" y="5155917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1775" y="5128684"/>
            <a:ext cx="325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Modification of signal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4 – Shared Memory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Simple form of IPC where multiple processes have pointers to the same memory address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0" y="2743200"/>
            <a:ext cx="10668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598444" y="2743200"/>
            <a:ext cx="1066800" cy="1600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2400" y="2438400"/>
            <a:ext cx="1295400" cy="312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743200" y="3048000"/>
            <a:ext cx="1143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5356622" y="3048000"/>
            <a:ext cx="1143000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-635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bg1"/>
                </a:solidFill>
              </a:rPr>
              <a:t>Lab 4 – Shared Memory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02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Step 1: Set up IPC token / key</a:t>
            </a:r>
          </a:p>
          <a:p>
            <a:pPr lvl="1" eaLnBrk="1" hangingPunct="1"/>
            <a:r>
              <a:rPr lang="en-US" altLang="en-US" sz="2400" dirty="0" err="1" smtClean="0"/>
              <a:t>key_t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ipckey</a:t>
            </a:r>
            <a:r>
              <a:rPr lang="en-US" altLang="en-US" sz="2400" dirty="0" smtClean="0"/>
              <a:t> = </a:t>
            </a:r>
            <a:r>
              <a:rPr lang="en-US" altLang="en-US" sz="2400" dirty="0" err="1" smtClean="0"/>
              <a:t>ftok</a:t>
            </a:r>
            <a:r>
              <a:rPr lang="en-US" altLang="en-US" sz="2400" dirty="0" smtClean="0"/>
              <a:t>(&lt;filename&gt;, &lt;project&gt;);</a:t>
            </a:r>
          </a:p>
          <a:p>
            <a:pPr eaLnBrk="1" hangingPunct="1"/>
            <a:r>
              <a:rPr lang="en-US" altLang="en-US" dirty="0" smtClean="0"/>
              <a:t>Step 2: Create the shared memory segment</a:t>
            </a:r>
          </a:p>
          <a:p>
            <a:pPr lvl="1" eaLnBrk="1" hangingPunct="1"/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shmid</a:t>
            </a:r>
            <a:r>
              <a:rPr lang="en-US" altLang="en-US" sz="2400" dirty="0" smtClean="0"/>
              <a:t> = </a:t>
            </a:r>
            <a:r>
              <a:rPr lang="en-US" altLang="en-US" sz="2400" dirty="0" err="1" smtClean="0"/>
              <a:t>shmget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ipckey</a:t>
            </a:r>
            <a:r>
              <a:rPr lang="en-US" altLang="en-US" sz="2400" dirty="0" smtClean="0"/>
              <a:t>, &lt;size&gt;, IPC_CREAT | 0666);</a:t>
            </a:r>
          </a:p>
          <a:p>
            <a:pPr eaLnBrk="1" hangingPunct="1"/>
            <a:r>
              <a:rPr lang="en-US" altLang="en-US" dirty="0" smtClean="0"/>
              <a:t>Step 3: Attach to shared memory segment</a:t>
            </a:r>
          </a:p>
          <a:p>
            <a:pPr lvl="1" eaLnBrk="1" hangingPunct="1"/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*shared = </a:t>
            </a:r>
            <a:r>
              <a:rPr lang="en-US" altLang="en-US" sz="2400" dirty="0" err="1" smtClean="0"/>
              <a:t>shmat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shmid</a:t>
            </a:r>
            <a:r>
              <a:rPr lang="en-US" altLang="en-US" sz="2400" dirty="0" smtClean="0"/>
              <a:t>, (void *) 0, 0);</a:t>
            </a:r>
          </a:p>
          <a:p>
            <a:pPr eaLnBrk="1" hangingPunct="1"/>
            <a:r>
              <a:rPr lang="en-US" altLang="en-US" dirty="0" smtClean="0"/>
              <a:t>Step 4: Use shared memory segment</a:t>
            </a:r>
          </a:p>
          <a:p>
            <a:pPr lvl="1" eaLnBrk="1" hangingPunct="1"/>
            <a:r>
              <a:rPr lang="en-US" altLang="en-US" dirty="0" smtClean="0"/>
              <a:t>“shared” variable is a pointer and can be used like any normal pointer, e.g. </a:t>
            </a:r>
            <a:r>
              <a:rPr lang="en-US" altLang="en-US" sz="2400" dirty="0" smtClean="0"/>
              <a:t>*shared </a:t>
            </a:r>
            <a:r>
              <a:rPr lang="en-US" altLang="en-US" dirty="0" smtClean="0"/>
              <a:t>to dereference</a:t>
            </a:r>
          </a:p>
        </p:txBody>
      </p:sp>
    </p:spTree>
    <p:extLst>
      <p:ext uri="{BB962C8B-B14F-4D97-AF65-F5344CB8AC3E}">
        <p14:creationId xmlns:p14="http://schemas.microsoft.com/office/powerpoint/2010/main" val="17390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943</Words>
  <Application>Microsoft Office PowerPoint</Application>
  <PresentationFormat>On-screen Show (4:3)</PresentationFormat>
  <Paragraphs>223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CMPS 3600 Operating Systems</vt:lpstr>
      <vt:lpstr>Lab 3 – Signal Numbers</vt:lpstr>
      <vt:lpstr>Lab 3 – Signals</vt:lpstr>
      <vt:lpstr>Lab 3 – Signal Masks</vt:lpstr>
      <vt:lpstr>Lab 3 – Signal Masks</vt:lpstr>
      <vt:lpstr>Lab 3 – Signal Masks</vt:lpstr>
      <vt:lpstr>Lab 3 – Signal Handlers</vt:lpstr>
      <vt:lpstr>Lab 4 – Shared Memory</vt:lpstr>
      <vt:lpstr>Lab 4 – Shared Memory</vt:lpstr>
      <vt:lpstr>Lab 4 – Shared Memory</vt:lpstr>
      <vt:lpstr>Lab 4 – Shared Memory</vt:lpstr>
      <vt:lpstr>Question &amp;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Danforth</dc:creator>
  <cp:lastModifiedBy>Melissa Danforth</cp:lastModifiedBy>
  <cp:revision>62</cp:revision>
  <dcterms:created xsi:type="dcterms:W3CDTF">2014-02-11T21:32:57Z</dcterms:created>
  <dcterms:modified xsi:type="dcterms:W3CDTF">2020-09-18T06:55:18Z</dcterms:modified>
</cp:coreProperties>
</file>